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0"/>
  </p:notesMasterIdLst>
  <p:sldIdLst>
    <p:sldId id="271" r:id="rId3"/>
    <p:sldId id="325" r:id="rId4"/>
    <p:sldId id="261" r:id="rId5"/>
    <p:sldId id="258" r:id="rId6"/>
    <p:sldId id="259" r:id="rId7"/>
    <p:sldId id="264" r:id="rId8"/>
    <p:sldId id="302" r:id="rId9"/>
    <p:sldId id="297" r:id="rId10"/>
    <p:sldId id="265" r:id="rId11"/>
    <p:sldId id="298" r:id="rId12"/>
    <p:sldId id="266" r:id="rId13"/>
    <p:sldId id="357" r:id="rId14"/>
    <p:sldId id="331" r:id="rId15"/>
    <p:sldId id="332" r:id="rId16"/>
    <p:sldId id="352" r:id="rId17"/>
    <p:sldId id="333" r:id="rId18"/>
    <p:sldId id="33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68797" autoAdjust="0"/>
  </p:normalViewPr>
  <p:slideViewPr>
    <p:cSldViewPr snapToGrid="0">
      <p:cViewPr varScale="1">
        <p:scale>
          <a:sx n="49" d="100"/>
          <a:sy n="49" d="100"/>
        </p:scale>
        <p:origin x="8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62D40-9B61-4D2D-BADE-2A0CCCF29C5C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BB1C6-DA0B-4538-95AB-DDBC24A690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0600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History:</a:t>
            </a:r>
            <a:r>
              <a:rPr lang="zh-TW" altLang="en-US" dirty="0"/>
              <a:t> </a:t>
            </a:r>
            <a:r>
              <a:rPr lang="en-US" altLang="zh-TW" dirty="0"/>
              <a:t>may be we can mention the history of determinant in the future</a:t>
            </a:r>
          </a:p>
          <a:p>
            <a:endParaRPr lang="en-US" altLang="zh-TW" dirty="0"/>
          </a:p>
          <a:p>
            <a:r>
              <a:rPr lang="en-US" altLang="zh-TW" dirty="0"/>
              <a:t>Ref:</a:t>
            </a:r>
          </a:p>
          <a:p>
            <a:endParaRPr lang="en-US" altLang="zh-TW" dirty="0"/>
          </a:p>
          <a:p>
            <a:r>
              <a:rPr lang="en-US" altLang="zh-TW" dirty="0"/>
              <a:t>http://www.askamathematician.com/2013/05/q-why-are-determinants-defined-the-weird-way-they-are/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CA163-D590-458C-9177-BFF24DDBEEB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7207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err="1"/>
              <a:t>det</a:t>
            </a:r>
            <a:r>
              <a:rPr lang="en-US" altLang="zh-TW" dirty="0"/>
              <a:t>(A)  = </a:t>
            </a:r>
            <a:r>
              <a:rPr lang="en-US" altLang="zh-TW" dirty="0" err="1"/>
              <a:t>volumn</a:t>
            </a:r>
            <a:r>
              <a:rPr lang="en-US" altLang="zh-TW" dirty="0"/>
              <a:t> of box</a:t>
            </a:r>
          </a:p>
          <a:p>
            <a:r>
              <a:rPr lang="en-US" altLang="zh-TW" dirty="0"/>
              <a:t>How about A=I</a:t>
            </a:r>
          </a:p>
          <a:p>
            <a:r>
              <a:rPr lang="en-US" altLang="zh-TW" dirty="0"/>
              <a:t>How about A=Q (orthogonal matrix)</a:t>
            </a:r>
          </a:p>
          <a:p>
            <a:endParaRPr lang="en-US" altLang="zh-TW" dirty="0"/>
          </a:p>
          <a:p>
            <a:r>
              <a:rPr lang="en-US" altLang="zh-TW" dirty="0"/>
              <a:t>Draw a figure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CA163-D590-458C-9177-BFF24DDBEEB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779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/>
              <a:t>There is something called determinant. When determinant =0, the matrix is not invertible.</a:t>
            </a:r>
            <a:endParaRPr lang="zh-TW" altLang="en-US" sz="1200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CA163-D590-458C-9177-BFF24DDBEEB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1798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Check by geometry?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CA163-D590-458C-9177-BFF24DDBEEBB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6324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Ref:</a:t>
            </a:r>
          </a:p>
          <a:p>
            <a:r>
              <a:rPr lang="en-US" altLang="zh-TW" dirty="0"/>
              <a:t>http://www.askamathematician.com/2013/05/q-why-are-determinants-defined-the-weird-way-they-are/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0CA163-D590-458C-9177-BFF24DDBEEBB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0229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備忘稿版面配置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備忘稿版面配置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zh-TW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±</a:t>
                </a:r>
                <a:endParaRPr lang="zh-TW" altLang="en-US" dirty="0"/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0CA163-D590-458C-9177-BFF24DDBEEBB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9025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7D07-CB65-41A0-8EFE-FB9992E1919A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D472-7868-40D2-9064-9F1AE01C90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1248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7D07-CB65-41A0-8EFE-FB9992E1919A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D472-7868-40D2-9064-9F1AE01C90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7253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7D07-CB65-41A0-8EFE-FB9992E1919A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D472-7868-40D2-9064-9F1AE01C90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2880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B3069-ECD5-4064-94CE-B3500CB99ACE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E563-4B16-4CC6-86B0-939D95F454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19191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B3069-ECD5-4064-94CE-B3500CB99ACE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E563-4B16-4CC6-86B0-939D95F454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6636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B3069-ECD5-4064-94CE-B3500CB99ACE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E563-4B16-4CC6-86B0-939D95F454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8455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B3069-ECD5-4064-94CE-B3500CB99ACE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E563-4B16-4CC6-86B0-939D95F454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75030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B3069-ECD5-4064-94CE-B3500CB99ACE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E563-4B16-4CC6-86B0-939D95F454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2744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B3069-ECD5-4064-94CE-B3500CB99ACE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E563-4B16-4CC6-86B0-939D95F454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24158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B3069-ECD5-4064-94CE-B3500CB99ACE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E563-4B16-4CC6-86B0-939D95F454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18902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B3069-ECD5-4064-94CE-B3500CB99ACE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E563-4B16-4CC6-86B0-939D95F454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377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7D07-CB65-41A0-8EFE-FB9992E1919A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D472-7868-40D2-9064-9F1AE01C90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94452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B3069-ECD5-4064-94CE-B3500CB99ACE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E563-4B16-4CC6-86B0-939D95F454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69582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B3069-ECD5-4064-94CE-B3500CB99ACE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E563-4B16-4CC6-86B0-939D95F454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96608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B3069-ECD5-4064-94CE-B3500CB99ACE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E563-4B16-4CC6-86B0-939D95F454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2538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7D07-CB65-41A0-8EFE-FB9992E1919A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D472-7868-40D2-9064-9F1AE01C90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775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7D07-CB65-41A0-8EFE-FB9992E1919A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D472-7868-40D2-9064-9F1AE01C90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2767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7D07-CB65-41A0-8EFE-FB9992E1919A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D472-7868-40D2-9064-9F1AE01C90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1760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7D07-CB65-41A0-8EFE-FB9992E1919A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D472-7868-40D2-9064-9F1AE01C90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8372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7D07-CB65-41A0-8EFE-FB9992E1919A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D472-7868-40D2-9064-9F1AE01C90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7730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7D07-CB65-41A0-8EFE-FB9992E1919A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D472-7868-40D2-9064-9F1AE01C90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3734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7D07-CB65-41A0-8EFE-FB9992E1919A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D472-7868-40D2-9064-9F1AE01C90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931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77D07-CB65-41A0-8EFE-FB9992E1919A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8D472-7868-40D2-9064-9F1AE01C90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3451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B3069-ECD5-4064-94CE-B3500CB99ACE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1E563-4B16-4CC6-86B0-939D95F454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236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4.png"/><Relationship Id="rId13" Type="http://schemas.openxmlformats.org/officeDocument/2006/relationships/image" Target="../media/image129.png"/><Relationship Id="rId3" Type="http://schemas.openxmlformats.org/officeDocument/2006/relationships/image" Target="../media/image118.png"/><Relationship Id="rId7" Type="http://schemas.openxmlformats.org/officeDocument/2006/relationships/image" Target="../media/image123.png"/><Relationship Id="rId12" Type="http://schemas.openxmlformats.org/officeDocument/2006/relationships/image" Target="../media/image128.png"/><Relationship Id="rId2" Type="http://schemas.openxmlformats.org/officeDocument/2006/relationships/image" Target="../media/image1170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2.png"/><Relationship Id="rId11" Type="http://schemas.openxmlformats.org/officeDocument/2006/relationships/image" Target="../media/image127.png"/><Relationship Id="rId5" Type="http://schemas.openxmlformats.org/officeDocument/2006/relationships/image" Target="../media/image121.png"/><Relationship Id="rId10" Type="http://schemas.openxmlformats.org/officeDocument/2006/relationships/image" Target="../media/image126.png"/><Relationship Id="rId4" Type="http://schemas.openxmlformats.org/officeDocument/2006/relationships/image" Target="../media/image119.png"/><Relationship Id="rId9" Type="http://schemas.openxmlformats.org/officeDocument/2006/relationships/image" Target="../media/image12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png"/><Relationship Id="rId3" Type="http://schemas.openxmlformats.org/officeDocument/2006/relationships/image" Target="../media/image132.png"/><Relationship Id="rId7" Type="http://schemas.openxmlformats.org/officeDocument/2006/relationships/image" Target="../media/image136.png"/><Relationship Id="rId2" Type="http://schemas.openxmlformats.org/officeDocument/2006/relationships/image" Target="../media/image13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5.png"/><Relationship Id="rId11" Type="http://schemas.openxmlformats.org/officeDocument/2006/relationships/image" Target="../media/image140.png"/><Relationship Id="rId5" Type="http://schemas.openxmlformats.org/officeDocument/2006/relationships/image" Target="../media/image134.png"/><Relationship Id="rId10" Type="http://schemas.openxmlformats.org/officeDocument/2006/relationships/image" Target="../media/image139.png"/><Relationship Id="rId4" Type="http://schemas.openxmlformats.org/officeDocument/2006/relationships/image" Target="../media/image133.png"/><Relationship Id="rId9" Type="http://schemas.openxmlformats.org/officeDocument/2006/relationships/image" Target="../media/image13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6.png"/><Relationship Id="rId13" Type="http://schemas.openxmlformats.org/officeDocument/2006/relationships/image" Target="../media/image151.png"/><Relationship Id="rId3" Type="http://schemas.openxmlformats.org/officeDocument/2006/relationships/image" Target="../media/image141.png"/><Relationship Id="rId7" Type="http://schemas.openxmlformats.org/officeDocument/2006/relationships/image" Target="../media/image145.png"/><Relationship Id="rId12" Type="http://schemas.openxmlformats.org/officeDocument/2006/relationships/image" Target="../media/image150.png"/><Relationship Id="rId2" Type="http://schemas.openxmlformats.org/officeDocument/2006/relationships/image" Target="../media/image13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44.png"/><Relationship Id="rId11" Type="http://schemas.openxmlformats.org/officeDocument/2006/relationships/image" Target="../media/image149.png"/><Relationship Id="rId5" Type="http://schemas.openxmlformats.org/officeDocument/2006/relationships/image" Target="../media/image143.png"/><Relationship Id="rId10" Type="http://schemas.openxmlformats.org/officeDocument/2006/relationships/image" Target="../media/image148.png"/><Relationship Id="rId4" Type="http://schemas.openxmlformats.org/officeDocument/2006/relationships/image" Target="../media/image142.png"/><Relationship Id="rId9" Type="http://schemas.openxmlformats.org/officeDocument/2006/relationships/image" Target="../media/image147.png"/><Relationship Id="rId14" Type="http://schemas.openxmlformats.org/officeDocument/2006/relationships/image" Target="../media/image15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5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6.png"/><Relationship Id="rId2" Type="http://schemas.openxmlformats.org/officeDocument/2006/relationships/image" Target="../media/image15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5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5" Type="http://schemas.openxmlformats.org/officeDocument/2006/relationships/image" Target="../media/image1510.png"/><Relationship Id="rId10" Type="http://schemas.openxmlformats.org/officeDocument/2006/relationships/image" Target="../media/image20.png"/><Relationship Id="rId4" Type="http://schemas.openxmlformats.org/officeDocument/2006/relationships/image" Target="../media/image1410.png"/><Relationship Id="rId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5" Type="http://schemas.openxmlformats.org/officeDocument/2006/relationships/image" Target="../media/image70.png"/><Relationship Id="rId4" Type="http://schemas.openxmlformats.org/officeDocument/2006/relationships/image" Target="../media/image6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90.png"/><Relationship Id="rId7" Type="http://schemas.openxmlformats.org/officeDocument/2006/relationships/image" Target="../media/image13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0.png"/><Relationship Id="rId5" Type="http://schemas.openxmlformats.org/officeDocument/2006/relationships/image" Target="../media/image110.png"/><Relationship Id="rId4" Type="http://schemas.openxmlformats.org/officeDocument/2006/relationships/image" Target="../media/image100.png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1.png"/><Relationship Id="rId7" Type="http://schemas.openxmlformats.org/officeDocument/2006/relationships/image" Target="../media/image2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png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F04E84-B91B-4394-BDEE-109C3349DB5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 l="11000" r="-2" b="-2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2"/>
            <a:ext cx="6858000" cy="2900518"/>
          </a:xfrm>
        </p:spPr>
        <p:txBody>
          <a:bodyPr>
            <a:normAutofit/>
          </a:bodyPr>
          <a:lstStyle/>
          <a:p>
            <a:r>
              <a:rPr lang="en-US" altLang="zh-TW" dirty="0">
                <a:solidFill>
                  <a:srgbClr val="FFFFFF"/>
                </a:solidFill>
              </a:rPr>
              <a:t>Basic Properties of Determinant</a:t>
            </a:r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948FCFD-05E6-4AF2-A9D1-04AB1786C749}"/>
              </a:ext>
            </a:extLst>
          </p:cNvPr>
          <p:cNvSpPr txBox="1"/>
          <p:nvPr/>
        </p:nvSpPr>
        <p:spPr>
          <a:xfrm>
            <a:off x="1980422" y="5145241"/>
            <a:ext cx="5183155" cy="507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 lnSpcReduction="10000"/>
          </a:bodyPr>
          <a:lstStyle/>
          <a:p>
            <a:pPr algn="ctr">
              <a:spcAft>
                <a:spcPts val="600"/>
              </a:spcAft>
            </a:pPr>
            <a:r>
              <a:rPr lang="en-US" altLang="zh-TW" sz="2800" dirty="0">
                <a:solidFill>
                  <a:srgbClr val="FFFFFF"/>
                </a:solidFill>
              </a:rPr>
              <a:t>“Volume” in high dimensions</a:t>
            </a:r>
            <a:endParaRPr lang="zh-TW" alt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0382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Three Basic Properties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Basic Property 3:</a:t>
            </a:r>
          </a:p>
          <a:p>
            <a:pPr lvl="1"/>
            <a:r>
              <a:rPr lang="en-US" altLang="zh-TW" sz="2800" dirty="0"/>
              <a:t>Determinant is “linear” for each row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1409534" y="2778863"/>
                <a:ext cx="7319055" cy="6440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altLang="zh-TW" sz="2400" b="0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altLang="zh-TW" sz="24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US" altLang="zh-TW" sz="24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  <m:e>
                                    <m:r>
                                      <a:rPr lang="en-US" altLang="zh-TW" sz="2400" b="0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altLang="zh-TW" sz="24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  <m:r>
                                      <a:rPr lang="en-US" altLang="zh-TW" sz="24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altLang="zh-TW" sz="2400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altLang="zh-TW" sz="2400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altLang="zh-TW" sz="240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US" altLang="zh-TW" sz="24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  <m:e>
                                    <m:r>
                                      <a:rPr lang="en-US" altLang="zh-TW" sz="240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  <m:r>
                                      <a:rPr lang="en-US" altLang="zh-TW" sz="24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9534" y="2778863"/>
                <a:ext cx="7319055" cy="6440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字方塊 6"/>
          <p:cNvSpPr txBox="1"/>
          <p:nvPr/>
        </p:nvSpPr>
        <p:spPr>
          <a:xfrm>
            <a:off x="258421" y="2827933"/>
            <a:ext cx="1301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i="1" u="sng" dirty="0">
                <a:solidFill>
                  <a:srgbClr val="0000FF"/>
                </a:solidFill>
              </a:rPr>
              <a:t>3-b</a:t>
            </a:r>
            <a:endParaRPr lang="zh-TW" altLang="en-US" sz="2800" b="1" i="1" u="sng" dirty="0">
              <a:solidFill>
                <a:srgbClr val="0000FF"/>
              </a:solidFill>
            </a:endParaRPr>
          </a:p>
        </p:txBody>
      </p:sp>
      <p:cxnSp>
        <p:nvCxnSpPr>
          <p:cNvPr id="8" name="直線單箭頭接點 7"/>
          <p:cNvCxnSpPr/>
          <p:nvPr/>
        </p:nvCxnSpPr>
        <p:spPr>
          <a:xfrm>
            <a:off x="1502796" y="6104110"/>
            <a:ext cx="247972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單箭頭接點 8"/>
          <p:cNvCxnSpPr/>
          <p:nvPr/>
        </p:nvCxnSpPr>
        <p:spPr>
          <a:xfrm flipH="1" flipV="1">
            <a:off x="2073651" y="4173683"/>
            <a:ext cx="1" cy="239279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/>
          <p:nvPr/>
        </p:nvCxnSpPr>
        <p:spPr>
          <a:xfrm flipV="1">
            <a:off x="2073651" y="5819473"/>
            <a:ext cx="859188" cy="284638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 flipV="1">
            <a:off x="2087453" y="4560897"/>
            <a:ext cx="415792" cy="1529502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2843327" y="5656069"/>
            <a:ext cx="80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(</a:t>
            </a:r>
            <a:r>
              <a:rPr lang="en-US" altLang="zh-TW" dirty="0" err="1"/>
              <a:t>a,b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2126927" y="4183331"/>
            <a:ext cx="80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(</a:t>
            </a:r>
            <a:r>
              <a:rPr lang="en-US" altLang="zh-TW" dirty="0" err="1"/>
              <a:t>c,d</a:t>
            </a:r>
            <a:r>
              <a:rPr lang="en-US" altLang="zh-TW" dirty="0"/>
              <a:t>)</a:t>
            </a:r>
            <a:endParaRPr lang="zh-TW" altLang="en-US" dirty="0"/>
          </a:p>
        </p:txBody>
      </p:sp>
      <p:cxnSp>
        <p:nvCxnSpPr>
          <p:cNvPr id="44" name="直線單箭頭接點 43"/>
          <p:cNvCxnSpPr/>
          <p:nvPr/>
        </p:nvCxnSpPr>
        <p:spPr>
          <a:xfrm flipV="1">
            <a:off x="2939170" y="5138896"/>
            <a:ext cx="710069" cy="68416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文字方塊 45"/>
          <p:cNvSpPr txBox="1"/>
          <p:nvPr/>
        </p:nvSpPr>
        <p:spPr>
          <a:xfrm>
            <a:off x="3562870" y="4950051"/>
            <a:ext cx="1247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(</a:t>
            </a:r>
            <a:r>
              <a:rPr lang="en-US" altLang="zh-TW" dirty="0" err="1"/>
              <a:t>a+a</a:t>
            </a:r>
            <a:r>
              <a:rPr lang="en-US" altLang="zh-TW" dirty="0"/>
              <a:t>’,</a:t>
            </a:r>
            <a:r>
              <a:rPr lang="en-US" altLang="zh-TW" dirty="0" err="1"/>
              <a:t>b+b</a:t>
            </a:r>
            <a:r>
              <a:rPr lang="en-US" altLang="zh-TW" dirty="0"/>
              <a:t>’)</a:t>
            </a:r>
            <a:endParaRPr lang="zh-TW" altLang="en-US" dirty="0"/>
          </a:p>
        </p:txBody>
      </p:sp>
      <p:cxnSp>
        <p:nvCxnSpPr>
          <p:cNvPr id="47" name="直線單箭頭接點 46"/>
          <p:cNvCxnSpPr/>
          <p:nvPr/>
        </p:nvCxnSpPr>
        <p:spPr>
          <a:xfrm flipV="1">
            <a:off x="2173215" y="5161590"/>
            <a:ext cx="1420629" cy="856374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單箭頭接點 48"/>
          <p:cNvCxnSpPr/>
          <p:nvPr/>
        </p:nvCxnSpPr>
        <p:spPr>
          <a:xfrm flipV="1">
            <a:off x="2539913" y="3713134"/>
            <a:ext cx="1420629" cy="856374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單箭頭接點 49"/>
          <p:cNvCxnSpPr/>
          <p:nvPr/>
        </p:nvCxnSpPr>
        <p:spPr>
          <a:xfrm flipV="1">
            <a:off x="3611132" y="3620741"/>
            <a:ext cx="415792" cy="1529502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單箭頭接點 50"/>
          <p:cNvCxnSpPr/>
          <p:nvPr/>
        </p:nvCxnSpPr>
        <p:spPr>
          <a:xfrm>
            <a:off x="5158080" y="6081102"/>
            <a:ext cx="247972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單箭頭接點 51"/>
          <p:cNvCxnSpPr/>
          <p:nvPr/>
        </p:nvCxnSpPr>
        <p:spPr>
          <a:xfrm flipH="1" flipV="1">
            <a:off x="5728935" y="4150675"/>
            <a:ext cx="1" cy="239279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單箭頭接點 52"/>
          <p:cNvCxnSpPr/>
          <p:nvPr/>
        </p:nvCxnSpPr>
        <p:spPr>
          <a:xfrm flipV="1">
            <a:off x="5728935" y="5796465"/>
            <a:ext cx="859188" cy="284638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單箭頭接點 53"/>
          <p:cNvCxnSpPr/>
          <p:nvPr/>
        </p:nvCxnSpPr>
        <p:spPr>
          <a:xfrm flipV="1">
            <a:off x="5742737" y="4537889"/>
            <a:ext cx="415792" cy="1529502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文字方塊 54"/>
          <p:cNvSpPr txBox="1"/>
          <p:nvPr/>
        </p:nvSpPr>
        <p:spPr>
          <a:xfrm>
            <a:off x="6498611" y="5633061"/>
            <a:ext cx="80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(</a:t>
            </a:r>
            <a:r>
              <a:rPr lang="en-US" altLang="zh-TW" dirty="0" err="1"/>
              <a:t>a,b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56" name="文字方塊 55"/>
          <p:cNvSpPr txBox="1"/>
          <p:nvPr/>
        </p:nvSpPr>
        <p:spPr>
          <a:xfrm>
            <a:off x="5782211" y="4160323"/>
            <a:ext cx="80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(</a:t>
            </a:r>
            <a:r>
              <a:rPr lang="en-US" altLang="zh-TW" dirty="0" err="1"/>
              <a:t>c,d</a:t>
            </a:r>
            <a:r>
              <a:rPr lang="en-US" altLang="zh-TW" dirty="0"/>
              <a:t>)</a:t>
            </a:r>
            <a:endParaRPr lang="zh-TW" altLang="en-US" dirty="0"/>
          </a:p>
        </p:txBody>
      </p:sp>
      <p:cxnSp>
        <p:nvCxnSpPr>
          <p:cNvPr id="57" name="直線單箭頭接點 56"/>
          <p:cNvCxnSpPr/>
          <p:nvPr/>
        </p:nvCxnSpPr>
        <p:spPr>
          <a:xfrm flipV="1">
            <a:off x="6594454" y="5115888"/>
            <a:ext cx="710069" cy="68416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單箭頭接點 58"/>
          <p:cNvCxnSpPr/>
          <p:nvPr/>
        </p:nvCxnSpPr>
        <p:spPr>
          <a:xfrm flipV="1">
            <a:off x="5828499" y="5138582"/>
            <a:ext cx="1420629" cy="856374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單箭頭接點 59"/>
          <p:cNvCxnSpPr/>
          <p:nvPr/>
        </p:nvCxnSpPr>
        <p:spPr>
          <a:xfrm flipV="1">
            <a:off x="6195197" y="3690126"/>
            <a:ext cx="1420629" cy="856374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單箭頭接點 60"/>
          <p:cNvCxnSpPr/>
          <p:nvPr/>
        </p:nvCxnSpPr>
        <p:spPr>
          <a:xfrm flipV="1">
            <a:off x="7266416" y="3597733"/>
            <a:ext cx="415792" cy="1529502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單箭頭接點 63"/>
          <p:cNvCxnSpPr/>
          <p:nvPr/>
        </p:nvCxnSpPr>
        <p:spPr>
          <a:xfrm flipV="1">
            <a:off x="6084474" y="4348644"/>
            <a:ext cx="859188" cy="284638"/>
          </a:xfrm>
          <a:prstGeom prst="straightConnector1">
            <a:avLst/>
          </a:prstGeom>
          <a:ln w="3810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單箭頭接點 64"/>
          <p:cNvCxnSpPr/>
          <p:nvPr/>
        </p:nvCxnSpPr>
        <p:spPr>
          <a:xfrm flipV="1">
            <a:off x="6949993" y="3668067"/>
            <a:ext cx="710069" cy="684164"/>
          </a:xfrm>
          <a:prstGeom prst="straightConnector1">
            <a:avLst/>
          </a:prstGeom>
          <a:ln w="38100">
            <a:solidFill>
              <a:srgbClr val="00B05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單箭頭接點 65"/>
          <p:cNvCxnSpPr/>
          <p:nvPr/>
        </p:nvCxnSpPr>
        <p:spPr>
          <a:xfrm flipV="1">
            <a:off x="6516913" y="4345608"/>
            <a:ext cx="415792" cy="1529502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單箭頭接點 67"/>
          <p:cNvCxnSpPr/>
          <p:nvPr/>
        </p:nvCxnSpPr>
        <p:spPr>
          <a:xfrm flipH="1" flipV="1">
            <a:off x="5868997" y="3476240"/>
            <a:ext cx="528948" cy="165099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單箭頭接點 69"/>
          <p:cNvCxnSpPr/>
          <p:nvPr/>
        </p:nvCxnSpPr>
        <p:spPr>
          <a:xfrm flipV="1">
            <a:off x="7122143" y="3377792"/>
            <a:ext cx="852067" cy="142037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字方塊 32"/>
          <p:cNvSpPr txBox="1"/>
          <p:nvPr/>
        </p:nvSpPr>
        <p:spPr>
          <a:xfrm>
            <a:off x="7242575" y="4991964"/>
            <a:ext cx="1247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(</a:t>
            </a:r>
            <a:r>
              <a:rPr lang="en-US" altLang="zh-TW" dirty="0" err="1"/>
              <a:t>a+a</a:t>
            </a:r>
            <a:r>
              <a:rPr lang="en-US" altLang="zh-TW" dirty="0"/>
              <a:t>’,</a:t>
            </a:r>
            <a:r>
              <a:rPr lang="en-US" altLang="zh-TW" dirty="0" err="1"/>
              <a:t>b+b</a:t>
            </a:r>
            <a:r>
              <a:rPr lang="en-US" altLang="zh-TW" dirty="0"/>
              <a:t>’)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21386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Three Basic Properties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Basic Property 3:</a:t>
            </a:r>
          </a:p>
          <a:p>
            <a:pPr lvl="1"/>
            <a:r>
              <a:rPr lang="en-US" altLang="zh-TW" sz="2800" dirty="0"/>
              <a:t>Determinant is “linear” for each row</a:t>
            </a:r>
          </a:p>
          <a:p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851916" y="2762716"/>
            <a:ext cx="7440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Subtract k x row </a:t>
            </a:r>
            <a:r>
              <a:rPr lang="en-US" altLang="zh-TW" sz="2400" dirty="0" err="1"/>
              <a:t>i</a:t>
            </a:r>
            <a:r>
              <a:rPr lang="en-US" altLang="zh-TW" sz="2400" dirty="0"/>
              <a:t> from row j (elementary row operation)</a:t>
            </a:r>
            <a:endParaRPr lang="zh-TW" altLang="en-US" sz="24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4768215" y="3221194"/>
            <a:ext cx="3858768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Determinant doesn’t change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806697" y="3564743"/>
                <a:ext cx="3177024" cy="6233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𝑘𝑎</m:t>
                                    </m:r>
                                  </m:e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𝑘𝑏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697" y="3564743"/>
                <a:ext cx="3177024" cy="62337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1970271" y="4580169"/>
                <a:ext cx="4957511" cy="6233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𝑘𝑎</m:t>
                                    </m:r>
                                  </m:e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𝑘𝑏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0271" y="4580169"/>
                <a:ext cx="4957511" cy="62337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1983004" y="5624238"/>
                <a:ext cx="4329134" cy="6233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𝑘𝑑𝑒𝑡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3004" y="5624238"/>
                <a:ext cx="4329134" cy="62337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6419841" y="5624238"/>
                <a:ext cx="2095509" cy="6233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9841" y="5624238"/>
                <a:ext cx="2095509" cy="62337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文字方塊 12"/>
          <p:cNvSpPr txBox="1"/>
          <p:nvPr/>
        </p:nvSpPr>
        <p:spPr>
          <a:xfrm>
            <a:off x="744213" y="4540764"/>
            <a:ext cx="1301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i="1" u="sng" dirty="0">
                <a:solidFill>
                  <a:srgbClr val="0000FF"/>
                </a:solidFill>
              </a:rPr>
              <a:t>3-b</a:t>
            </a:r>
            <a:endParaRPr lang="zh-TW" altLang="en-US" sz="2800" b="1" i="1" u="sng" dirty="0">
              <a:solidFill>
                <a:srgbClr val="0000FF"/>
              </a:solidFill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744212" y="5658835"/>
            <a:ext cx="1301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i="1" u="sng" dirty="0">
                <a:solidFill>
                  <a:srgbClr val="0000FF"/>
                </a:solidFill>
              </a:rPr>
              <a:t>3-a</a:t>
            </a:r>
            <a:endParaRPr lang="zh-TW" altLang="en-US" sz="2800" b="1" i="1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874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11" grpId="0"/>
      <p:bldP spid="12" grpId="0"/>
      <p:bldP spid="14" grpId="0"/>
      <p:bldP spid="16" grpId="0"/>
      <p:bldP spid="13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Formulas Again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228534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Formula from Three Properties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910149" y="2081702"/>
                <a:ext cx="1511439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=1</m:t>
                      </m:r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149" y="2081702"/>
                <a:ext cx="1511439" cy="6158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2891875" y="2085859"/>
                <a:ext cx="1740669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=−1</m:t>
                      </m:r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1875" y="2085859"/>
                <a:ext cx="1740669" cy="6158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903572" y="3105835"/>
                <a:ext cx="1445909" cy="6233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US" altLang="zh-TW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d</m:t>
                      </m:r>
                      <m:r>
                        <m:rPr>
                          <m:sty m:val="p"/>
                        </m:rPr>
                        <a:rPr kumimoji="0" lang="en-US" altLang="zh-TW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et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572" y="3105835"/>
                <a:ext cx="1445909" cy="62337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2498620" y="3105835"/>
                <a:ext cx="1760610" cy="6160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m:rPr>
                          <m:sty m:val="p"/>
                        </m:rPr>
                        <a:rPr kumimoji="0" lang="en-US" altLang="zh-TW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det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8620" y="3105835"/>
                <a:ext cx="1760610" cy="61600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4362873" y="3106572"/>
                <a:ext cx="1666034" cy="6233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m:rPr>
                          <m:sty m:val="p"/>
                        </m:rPr>
                        <a:rPr kumimoji="0" lang="en-US" altLang="zh-TW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det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2873" y="3106572"/>
                <a:ext cx="1666034" cy="62337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903763" y="4260891"/>
                <a:ext cx="3485891" cy="6160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m:rPr>
                          <m:sty m:val="p"/>
                        </m:rPr>
                        <a:rPr kumimoji="0" lang="en-US" altLang="zh-TW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det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m:rPr>
                          <m:sty m:val="p"/>
                        </m:rPr>
                        <a:rPr kumimoji="0" lang="en-US" altLang="zh-TW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det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763" y="4260891"/>
                <a:ext cx="3485891" cy="61600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4378763" y="4260891"/>
                <a:ext cx="3385735" cy="6233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m:rPr>
                          <m:sty m:val="p"/>
                        </m:rPr>
                        <a:rPr kumimoji="0" lang="en-US" altLang="zh-TW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det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kumimoji="0" lang="en-US" altLang="zh-TW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m:rPr>
                          <m:sty m:val="p"/>
                        </m:rPr>
                        <a:rPr kumimoji="0" lang="en-US" altLang="zh-TW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det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8763" y="4260891"/>
                <a:ext cx="3385735" cy="62337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3390192" y="5266914"/>
                <a:ext cx="74283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𝑎𝑑</m:t>
                      </m:r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0192" y="5266914"/>
                <a:ext cx="742832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4098" r="-8197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4969389" y="5290987"/>
                <a:ext cx="9174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=−</m:t>
                      </m:r>
                      <m:r>
                        <m:rPr>
                          <m:sty m:val="p"/>
                        </m:rPr>
                        <a:rPr kumimoji="0" lang="en-US" altLang="zh-TW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bc</m:t>
                      </m:r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9389" y="5290987"/>
                <a:ext cx="917431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3311" r="-7285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903572" y="5947641"/>
                <a:ext cx="142641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𝑎𝑑</m:t>
                      </m:r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−</m:t>
                      </m:r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𝑏𝑐</m:t>
                      </m:r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572" y="5947641"/>
                <a:ext cx="1426416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1709" r="-4274"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1811560" y="5319934"/>
                <a:ext cx="55354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=0</m:t>
                      </m:r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1560" y="5319934"/>
                <a:ext cx="553549" cy="369332"/>
              </a:xfrm>
              <a:prstGeom prst="rect">
                <a:avLst/>
              </a:prstGeom>
              <a:blipFill rotWithShape="0">
                <a:blip r:embed="rId12"/>
                <a:stretch>
                  <a:fillRect l="-5495" r="-13187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6948558" y="5299544"/>
                <a:ext cx="55354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=0</m:t>
                      </m:r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558" y="5299544"/>
                <a:ext cx="553549" cy="369332"/>
              </a:xfrm>
              <a:prstGeom prst="rect">
                <a:avLst/>
              </a:prstGeom>
              <a:blipFill rotWithShape="0">
                <a:blip r:embed="rId13"/>
                <a:stretch>
                  <a:fillRect l="-5495" r="-12088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文字方塊 19"/>
          <p:cNvSpPr txBox="1"/>
          <p:nvPr/>
        </p:nvSpPr>
        <p:spPr>
          <a:xfrm>
            <a:off x="6028907" y="3126352"/>
            <a:ext cx="1301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1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3-b</a:t>
            </a:r>
            <a:endParaRPr kumimoji="0" lang="zh-TW" altLang="en-US" sz="2800" b="1" i="1" u="sng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24077" y="1670048"/>
            <a:ext cx="1301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1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1</a:t>
            </a:r>
            <a:endParaRPr kumimoji="0" lang="zh-TW" altLang="en-US" sz="2800" b="1" i="1" u="sng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2167399" y="1640394"/>
            <a:ext cx="1301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1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2</a:t>
            </a:r>
            <a:endParaRPr kumimoji="0" lang="zh-TW" altLang="en-US" sz="2800" b="1" i="1" u="sng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7502107" y="4292958"/>
            <a:ext cx="1301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1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3-b</a:t>
            </a:r>
            <a:endParaRPr kumimoji="0" lang="zh-TW" altLang="en-US" sz="2800" b="1" i="1" u="sng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1516470" y="4806178"/>
            <a:ext cx="1301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1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3-a</a:t>
            </a:r>
            <a:endParaRPr kumimoji="0" lang="zh-TW" altLang="en-US" sz="2800" b="1" i="1" u="sng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3231982" y="4806178"/>
            <a:ext cx="1301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1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3-a</a:t>
            </a:r>
            <a:endParaRPr kumimoji="0" lang="zh-TW" altLang="en-US" sz="2800" b="1" i="1" u="sng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4923319" y="4845223"/>
            <a:ext cx="1301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1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3-a</a:t>
            </a:r>
            <a:endParaRPr kumimoji="0" lang="zh-TW" altLang="en-US" sz="2800" b="1" i="1" u="sng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6650852" y="4845223"/>
            <a:ext cx="1301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1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3-a</a:t>
            </a:r>
            <a:endParaRPr kumimoji="0" lang="zh-TW" altLang="en-US" sz="2800" b="1" i="1" u="sng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28" name="直線單箭頭接點 27"/>
          <p:cNvCxnSpPr/>
          <p:nvPr/>
        </p:nvCxnSpPr>
        <p:spPr>
          <a:xfrm flipH="1">
            <a:off x="2088334" y="3721837"/>
            <a:ext cx="1673274" cy="57112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單箭頭接點 28"/>
          <p:cNvCxnSpPr/>
          <p:nvPr/>
        </p:nvCxnSpPr>
        <p:spPr>
          <a:xfrm>
            <a:off x="3761608" y="3768260"/>
            <a:ext cx="116420" cy="5695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/>
          <p:nvPr/>
        </p:nvCxnSpPr>
        <p:spPr>
          <a:xfrm>
            <a:off x="5536435" y="3666953"/>
            <a:ext cx="16983" cy="63780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單箭頭接點 32"/>
          <p:cNvCxnSpPr/>
          <p:nvPr/>
        </p:nvCxnSpPr>
        <p:spPr>
          <a:xfrm>
            <a:off x="5434882" y="3649572"/>
            <a:ext cx="1879014" cy="68826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9179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274902" y="505503"/>
                <a:ext cx="2832635" cy="9775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US" altLang="zh-TW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det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</m:t>
                                    </m:r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902" y="505503"/>
                <a:ext cx="2832635" cy="9775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34125" y="1741340"/>
                <a:ext cx="3054362" cy="10389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m:rPr>
                          <m:sty m:val="p"/>
                        </m:rPr>
                        <a:rPr kumimoji="0" lang="en-US" altLang="zh-TW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det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</m:t>
                                    </m:r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25" y="1741340"/>
                <a:ext cx="3054362" cy="103893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3088487" y="1741340"/>
                <a:ext cx="2968890" cy="10389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m:rPr>
                          <m:sty m:val="p"/>
                        </m:rPr>
                        <a:rPr kumimoji="0" lang="en-US" altLang="zh-TW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det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</m:t>
                                    </m:r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8487" y="1741340"/>
                <a:ext cx="2968890" cy="103893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6092363" y="1741340"/>
                <a:ext cx="2968890" cy="10389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m:rPr>
                          <m:sty m:val="p"/>
                        </m:rPr>
                        <a:rPr kumimoji="0" lang="en-US" altLang="zh-TW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det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</m:t>
                                    </m:r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2363" y="1741340"/>
                <a:ext cx="2968890" cy="103893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-16536" y="3531639"/>
                <a:ext cx="3087512" cy="10389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𝑑𝑒𝑡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</m:t>
                                    </m:r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6536" y="3531639"/>
                <a:ext cx="3087512" cy="103893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3140320" y="3495808"/>
                <a:ext cx="3002040" cy="10389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𝑑𝑒𝑡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0320" y="3495808"/>
                <a:ext cx="3002040" cy="103893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6092363" y="3552003"/>
                <a:ext cx="3002040" cy="10389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𝑑𝑒𝑡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2363" y="3552003"/>
                <a:ext cx="3002040" cy="103893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55691" y="5385991"/>
                <a:ext cx="2545056" cy="11738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𝑑𝑒𝑡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</m:t>
                                    </m:r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91" y="5385991"/>
                <a:ext cx="2545056" cy="117384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3144178" y="5466546"/>
                <a:ext cx="2733633" cy="11738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𝑑𝑒𝑡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</m:t>
                                    </m:r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4178" y="5466546"/>
                <a:ext cx="2733633" cy="117384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/>
              <p:cNvSpPr txBox="1"/>
              <p:nvPr/>
            </p:nvSpPr>
            <p:spPr>
              <a:xfrm>
                <a:off x="6138948" y="5466546"/>
                <a:ext cx="2733633" cy="11738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𝑑𝑒𝑡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</m:t>
                                    </m:r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8948" y="5466546"/>
                <a:ext cx="2733633" cy="117384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直線單箭頭接點 26"/>
          <p:cNvCxnSpPr/>
          <p:nvPr/>
        </p:nvCxnSpPr>
        <p:spPr>
          <a:xfrm flipH="1">
            <a:off x="1905000" y="2895775"/>
            <a:ext cx="49387" cy="635864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單箭頭接點 30"/>
          <p:cNvCxnSpPr/>
          <p:nvPr/>
        </p:nvCxnSpPr>
        <p:spPr>
          <a:xfrm>
            <a:off x="1954387" y="2961793"/>
            <a:ext cx="3038125" cy="59021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單箭頭接點 33"/>
          <p:cNvCxnSpPr/>
          <p:nvPr/>
        </p:nvCxnSpPr>
        <p:spPr>
          <a:xfrm>
            <a:off x="1905000" y="2905478"/>
            <a:ext cx="6039555" cy="626161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單箭頭接點 36"/>
          <p:cNvCxnSpPr/>
          <p:nvPr/>
        </p:nvCxnSpPr>
        <p:spPr>
          <a:xfrm flipH="1">
            <a:off x="1838682" y="4686074"/>
            <a:ext cx="49387" cy="635864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單箭頭接點 37"/>
          <p:cNvCxnSpPr/>
          <p:nvPr/>
        </p:nvCxnSpPr>
        <p:spPr>
          <a:xfrm>
            <a:off x="1838682" y="4705901"/>
            <a:ext cx="3044843" cy="760645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單箭頭接點 40"/>
          <p:cNvCxnSpPr/>
          <p:nvPr/>
        </p:nvCxnSpPr>
        <p:spPr>
          <a:xfrm>
            <a:off x="1863375" y="4701070"/>
            <a:ext cx="5868393" cy="801307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字方塊 43"/>
          <p:cNvSpPr txBox="1"/>
          <p:nvPr/>
        </p:nvSpPr>
        <p:spPr>
          <a:xfrm>
            <a:off x="3680729" y="204767"/>
            <a:ext cx="4916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Finally, we get 3 x 3 x 3 matrices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5" name="文字方塊 44"/>
          <p:cNvSpPr txBox="1"/>
          <p:nvPr/>
        </p:nvSpPr>
        <p:spPr>
          <a:xfrm>
            <a:off x="3704579" y="702401"/>
            <a:ext cx="53566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Most of them have zero determinants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3161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44" grpId="0"/>
      <p:bldP spid="4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274902" y="505503"/>
                <a:ext cx="2832635" cy="9775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US" altLang="zh-TW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det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</m:t>
                                    </m:r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902" y="505503"/>
                <a:ext cx="2832635" cy="9775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274902" y="1914955"/>
                <a:ext cx="2575192" cy="11738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902" y="1914955"/>
                <a:ext cx="2575192" cy="117384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3280191" y="1940570"/>
                <a:ext cx="2541016" cy="11738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0191" y="1940570"/>
                <a:ext cx="2541016" cy="117384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6289419" y="1897638"/>
                <a:ext cx="2608342" cy="11738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 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</m:t>
                                    </m:r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9419" y="1897638"/>
                <a:ext cx="2608342" cy="117384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3310786" y="3781753"/>
                <a:ext cx="2548133" cy="11738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</m:t>
                                    </m:r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0786" y="3781753"/>
                <a:ext cx="2548133" cy="117384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6356745" y="3858664"/>
                <a:ext cx="2541016" cy="11738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6745" y="3858664"/>
                <a:ext cx="2541016" cy="117384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874745" y="3109612"/>
                <a:ext cx="163294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22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33</m:t>
                          </m:r>
                        </m:sub>
                      </m:sSub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745" y="3109612"/>
                <a:ext cx="1632948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3736023" y="3101198"/>
                <a:ext cx="190064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−</m:t>
                      </m:r>
                      <m:sSub>
                        <m:sSubPr>
                          <m:ctrlP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23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32</m:t>
                          </m:r>
                        </m:sub>
                      </m:sSub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6023" y="3101198"/>
                <a:ext cx="1900649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6676928" y="3034187"/>
                <a:ext cx="190064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−</m:t>
                      </m:r>
                      <m:sSub>
                        <m:sSubPr>
                          <m:ctrlP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12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21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33</m:t>
                          </m:r>
                        </m:sub>
                      </m:sSub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6928" y="3034187"/>
                <a:ext cx="1900649" cy="43088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908694" y="4933196"/>
                <a:ext cx="163294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12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23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31</m:t>
                          </m:r>
                        </m:sub>
                      </m:sSub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694" y="4933196"/>
                <a:ext cx="1632948" cy="43088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3869873" y="4955600"/>
                <a:ext cx="163294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13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21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32</m:t>
                          </m:r>
                        </m:sub>
                      </m:sSub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9873" y="4955600"/>
                <a:ext cx="1632948" cy="43088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6831052" y="4995214"/>
                <a:ext cx="190064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−</m:t>
                      </m:r>
                      <m:sSub>
                        <m:sSubPr>
                          <m:ctrlP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13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22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31</m:t>
                          </m:r>
                        </m:sub>
                      </m:sSub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1052" y="4995214"/>
                <a:ext cx="1900649" cy="43088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325404" y="3714865"/>
                <a:ext cx="2541016" cy="11738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404" y="3714865"/>
                <a:ext cx="2541016" cy="117384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字方塊 16"/>
          <p:cNvSpPr txBox="1"/>
          <p:nvPr/>
        </p:nvSpPr>
        <p:spPr>
          <a:xfrm>
            <a:off x="3956143" y="404071"/>
            <a:ext cx="43222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3! matrices have non-zero rows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1595912" y="5622937"/>
            <a:ext cx="6517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Pick an element at each row,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but they can not be in the same column.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6299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Formula from Three Properties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Given an n x n matrix A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字方塊 3"/>
              <p:cNvSpPr txBox="1"/>
              <p:nvPr/>
            </p:nvSpPr>
            <p:spPr>
              <a:xfrm>
                <a:off x="2557169" y="2698046"/>
                <a:ext cx="434612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𝑑𝑒𝑡</m:t>
                      </m:r>
                      <m:d>
                        <m:dPr>
                          <m:ctrlP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𝐴</m:t>
                          </m:r>
                        </m:e>
                      </m:d>
                      <m:r>
                        <a:rPr lang="en-US" altLang="zh-TW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𝑠𝑢𝑚</m:t>
                      </m:r>
                      <m:r>
                        <a:rPr lang="en-US" altLang="zh-TW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altLang="zh-TW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zh-TW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! </m:t>
                      </m:r>
                      <m:r>
                        <a:rPr lang="en-US" altLang="zh-TW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𝑡𝑒𝑟𝑚𝑠</m:t>
                      </m:r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7169" y="2698046"/>
                <a:ext cx="4346125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4948494" y="3859150"/>
                <a:ext cx="2740366" cy="4692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</m:t>
                          </m:r>
                          <m:r>
                            <a:rPr kumimoji="0" lang="zh-TW" alt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𝛼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</m:t>
                          </m:r>
                          <m:r>
                            <a:rPr kumimoji="0" lang="zh-TW" alt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𝛽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3</m:t>
                          </m:r>
                          <m:r>
                            <a:rPr kumimoji="0" lang="zh-TW" alt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𝛾</m:t>
                          </m:r>
                        </m:sub>
                      </m:sSub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⋯</m:t>
                      </m:r>
                      <m:sSub>
                        <m:sSubPr>
                          <m:ctrlP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𝑛</m:t>
                          </m:r>
                          <m:r>
                            <a:rPr kumimoji="0" lang="zh-TW" alt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𝜔</m:t>
                          </m:r>
                        </m:sub>
                      </m:sSub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8494" y="3859150"/>
                <a:ext cx="2740366" cy="46929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字方塊 8"/>
          <p:cNvSpPr txBox="1"/>
          <p:nvPr/>
        </p:nvSpPr>
        <p:spPr>
          <a:xfrm>
            <a:off x="5157562" y="4863127"/>
            <a:ext cx="2573562" cy="95410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permutation of 1,2, …, n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566665" y="3859150"/>
            <a:ext cx="3425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Format of each term: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1530882" y="4863127"/>
            <a:ext cx="2917371" cy="95410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Find an element in each row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13" name="直線接點 12"/>
          <p:cNvCxnSpPr/>
          <p:nvPr/>
        </p:nvCxnSpPr>
        <p:spPr>
          <a:xfrm>
            <a:off x="5146011" y="4328446"/>
            <a:ext cx="180369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5678173" y="4337264"/>
            <a:ext cx="180369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>
            <a:off x="6228492" y="4328446"/>
            <a:ext cx="180369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7226712" y="4328446"/>
            <a:ext cx="180369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5361862" y="4328446"/>
            <a:ext cx="180369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5894024" y="4337264"/>
            <a:ext cx="180369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6444343" y="4328446"/>
            <a:ext cx="180369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>
            <a:off x="7442563" y="4328446"/>
            <a:ext cx="180369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635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 animBg="1"/>
      <p:bldP spid="10" grpId="0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2460171" y="1690689"/>
                <a:ext cx="3863558" cy="18394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𝑑𝑒𝑡</m:t>
                      </m:r>
                      <m:d>
                        <m:dPr>
                          <m:ctrlPr>
                            <a:rPr kumimoji="0" lang="en-US" altLang="zh-TW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kumimoji="0" lang="en-US" altLang="zh-TW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kumimoji="0" lang="en-US" altLang="zh-TW" sz="3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mP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kumimoji="0" lang="en-US" altLang="zh-TW" sz="32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</m:m>
                                  </m:e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kumimoji="0" lang="en-US" altLang="zh-TW" sz="32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</m:m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kumimoji="0" lang="en-US" altLang="zh-TW" sz="32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</m:m>
                                  </m:e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kumimoji="0" lang="en-US" altLang="zh-TW" sz="32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</m:oMathPara>
                </a14:m>
                <a:endParaRPr kumimoji="0" lang="zh-TW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0171" y="1690689"/>
                <a:ext cx="3863558" cy="183947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矩形 4"/>
          <p:cNvSpPr/>
          <p:nvPr/>
        </p:nvSpPr>
        <p:spPr>
          <a:xfrm>
            <a:off x="5558971" y="1702596"/>
            <a:ext cx="348343" cy="49087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831896" y="2193474"/>
            <a:ext cx="348343" cy="49087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278992" y="2610428"/>
            <a:ext cx="348343" cy="49087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551917" y="3101306"/>
            <a:ext cx="348343" cy="55189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868372" y="1672090"/>
            <a:ext cx="348343" cy="55189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308021" y="2132462"/>
            <a:ext cx="348343" cy="55189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667350" y="2657055"/>
            <a:ext cx="348343" cy="55189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498644" y="3101306"/>
            <a:ext cx="348343" cy="55189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6939190" y="5902159"/>
            <a:ext cx="782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+1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2010419" y="5915353"/>
            <a:ext cx="2204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-1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472658" y="3964862"/>
                <a:ext cx="4283737" cy="18394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US" altLang="zh-TW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𝑑𝑒𝑡</m:t>
                      </m:r>
                      <m:d>
                        <m:dPr>
                          <m:ctrlPr>
                            <a:rPr kumimoji="0" lang="en-US" altLang="zh-TW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kumimoji="0" lang="en-US" altLang="zh-TW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kumimoji="0" lang="en-US" altLang="zh-TW" sz="3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mP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kumimoji="0" lang="en-US" altLang="zh-TW" sz="32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</m:m>
                                  </m:e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kumimoji="0" lang="en-US" altLang="zh-TW" sz="32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</m:m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kumimoji="0" lang="en-US" altLang="zh-TW" sz="32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</m:m>
                                  </m:e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kumimoji="0" lang="en-US" altLang="zh-TW" sz="32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</m:oMathPara>
                </a14:m>
                <a:endParaRPr kumimoji="0" lang="zh-TW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658" y="3964862"/>
                <a:ext cx="4283737" cy="183947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4756394" y="3969908"/>
                <a:ext cx="4283737" cy="18394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US" altLang="zh-TW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𝑑𝑒𝑡</m:t>
                      </m:r>
                      <m:d>
                        <m:dPr>
                          <m:ctrlPr>
                            <a:rPr kumimoji="0" lang="en-US" altLang="zh-TW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kumimoji="0" lang="en-US" altLang="zh-TW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kumimoji="0" lang="en-US" altLang="zh-TW" sz="3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mP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kumimoji="0" lang="en-US" altLang="zh-TW" sz="32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</m:m>
                                  </m:e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kumimoji="0" lang="en-US" altLang="zh-TW" sz="32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</m:m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kumimoji="0" lang="en-US" altLang="zh-TW" sz="32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</m:m>
                                  </m:e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kumimoji="0" lang="en-US" altLang="zh-TW" sz="32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kumimoji="0" lang="en-US" altLang="zh-TW" sz="32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</m:oMathPara>
                </a14:m>
                <a:endParaRPr kumimoji="0" lang="zh-TW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6394" y="3969908"/>
                <a:ext cx="4283737" cy="183947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0990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7" grpId="0"/>
      <p:bldP spid="18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圖片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9624" y="2998045"/>
            <a:ext cx="3885938" cy="3612367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Determinant in High School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zh-TW" dirty="0"/>
              <a:t>2 X 2 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zh-TW" dirty="0"/>
              <a:t>3 x 3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1388884" y="2503538"/>
                <a:ext cx="1830437" cy="7271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8884" y="2503538"/>
                <a:ext cx="1830437" cy="7271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5919471" y="1719327"/>
                <a:ext cx="2862579" cy="11383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9471" y="1719327"/>
                <a:ext cx="2862579" cy="113838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/>
              <p:cNvSpPr txBox="1"/>
              <p:nvPr/>
            </p:nvSpPr>
            <p:spPr>
              <a:xfrm>
                <a:off x="2607949" y="3671663"/>
                <a:ext cx="134427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𝑑𝑒𝑡</m:t>
                    </m:r>
                    <m:d>
                      <m:dPr>
                        <m:ctrlP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r>
                  <a:rPr lang="en-US" altLang="zh-TW" sz="2800" dirty="0"/>
                  <a:t>|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7949" y="3671663"/>
                <a:ext cx="1344279" cy="430887"/>
              </a:xfrm>
              <a:prstGeom prst="rect">
                <a:avLst/>
              </a:prstGeom>
              <a:blipFill rotWithShape="0">
                <a:blip r:embed="rId6"/>
                <a:stretch>
                  <a:fillRect t="-23944" r="-15455" b="-5070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直線單箭頭接點 17"/>
          <p:cNvCxnSpPr>
            <a:stCxn id="27" idx="3"/>
          </p:cNvCxnSpPr>
          <p:nvPr/>
        </p:nvCxnSpPr>
        <p:spPr>
          <a:xfrm flipV="1">
            <a:off x="2352977" y="4102551"/>
            <a:ext cx="866344" cy="867301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字方塊 20"/>
          <p:cNvSpPr txBox="1"/>
          <p:nvPr/>
        </p:nvSpPr>
        <p:spPr>
          <a:xfrm>
            <a:off x="4013750" y="3610676"/>
            <a:ext cx="1435610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絕對值</a:t>
            </a:r>
            <a:r>
              <a:rPr lang="en-US" altLang="zh-TW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!</a:t>
            </a:r>
            <a:endParaRPr lang="zh-TW" altLang="en-US" sz="28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字方塊 40"/>
              <p:cNvSpPr txBox="1"/>
              <p:nvPr/>
            </p:nvSpPr>
            <p:spPr>
              <a:xfrm>
                <a:off x="3904567" y="5554176"/>
                <a:ext cx="148726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1" name="文字方塊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567" y="5554176"/>
                <a:ext cx="1487267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文字方塊 41"/>
              <p:cNvSpPr txBox="1"/>
              <p:nvPr/>
            </p:nvSpPr>
            <p:spPr>
              <a:xfrm>
                <a:off x="7294783" y="5726686"/>
                <a:ext cx="14943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2" name="文字方塊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4783" y="5726686"/>
                <a:ext cx="1494383" cy="369332"/>
              </a:xfrm>
              <a:prstGeom prst="rect">
                <a:avLst/>
              </a:prstGeom>
              <a:blipFill rotWithShape="0">
                <a:blip r:embed="rId9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文字方塊 42"/>
              <p:cNvSpPr txBox="1"/>
              <p:nvPr/>
            </p:nvSpPr>
            <p:spPr>
              <a:xfrm>
                <a:off x="7012593" y="3230725"/>
                <a:ext cx="14943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b>
                          </m:s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b>
                          </m:s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3" name="文字方塊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2593" y="3230725"/>
                <a:ext cx="1494383" cy="369332"/>
              </a:xfrm>
              <a:prstGeom prst="rect">
                <a:avLst/>
              </a:prstGeom>
              <a:blipFill rotWithShape="0">
                <a:blip r:embed="rId10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群組 5"/>
          <p:cNvGrpSpPr/>
          <p:nvPr/>
        </p:nvGrpSpPr>
        <p:grpSpPr>
          <a:xfrm>
            <a:off x="1005715" y="4004638"/>
            <a:ext cx="2479729" cy="2392794"/>
            <a:chOff x="1359652" y="4169970"/>
            <a:chExt cx="2479729" cy="2392794"/>
          </a:xfrm>
        </p:grpSpPr>
        <p:cxnSp>
          <p:nvCxnSpPr>
            <p:cNvPr id="16" name="直線單箭頭接點 15"/>
            <p:cNvCxnSpPr/>
            <p:nvPr/>
          </p:nvCxnSpPr>
          <p:spPr>
            <a:xfrm>
              <a:off x="1359652" y="6100397"/>
              <a:ext cx="247972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單箭頭接點 16"/>
            <p:cNvCxnSpPr/>
            <p:nvPr/>
          </p:nvCxnSpPr>
          <p:spPr>
            <a:xfrm flipH="1" flipV="1">
              <a:off x="1930507" y="4169970"/>
              <a:ext cx="1" cy="239279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單箭頭接點 18"/>
            <p:cNvCxnSpPr/>
            <p:nvPr/>
          </p:nvCxnSpPr>
          <p:spPr>
            <a:xfrm flipV="1">
              <a:off x="1930507" y="5815760"/>
              <a:ext cx="859188" cy="284638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單箭頭接點 19"/>
            <p:cNvCxnSpPr/>
            <p:nvPr/>
          </p:nvCxnSpPr>
          <p:spPr>
            <a:xfrm flipV="1">
              <a:off x="1944309" y="4557184"/>
              <a:ext cx="415792" cy="1529502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文字方塊 21"/>
            <p:cNvSpPr txBox="1"/>
            <p:nvPr/>
          </p:nvSpPr>
          <p:spPr>
            <a:xfrm>
              <a:off x="2630512" y="5586982"/>
              <a:ext cx="8059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/>
                <a:t>(</a:t>
              </a:r>
              <a:r>
                <a:rPr lang="en-US" altLang="zh-TW" dirty="0" err="1"/>
                <a:t>a,b</a:t>
              </a:r>
              <a:r>
                <a:rPr lang="en-US" altLang="zh-TW" dirty="0"/>
                <a:t>)</a:t>
              </a:r>
              <a:endParaRPr lang="zh-TW" altLang="en-US" dirty="0"/>
            </a:p>
          </p:txBody>
        </p:sp>
        <p:sp>
          <p:nvSpPr>
            <p:cNvPr id="24" name="文字方塊 23"/>
            <p:cNvSpPr txBox="1"/>
            <p:nvPr/>
          </p:nvSpPr>
          <p:spPr>
            <a:xfrm>
              <a:off x="1983783" y="4179618"/>
              <a:ext cx="8059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/>
                <a:t>(</a:t>
              </a:r>
              <a:r>
                <a:rPr lang="en-US" altLang="zh-TW" dirty="0" err="1"/>
                <a:t>c,d</a:t>
              </a:r>
              <a:r>
                <a:rPr lang="en-US" altLang="zh-TW" dirty="0"/>
                <a:t>)</a:t>
              </a:r>
              <a:endParaRPr lang="zh-TW" altLang="en-US" dirty="0"/>
            </a:p>
          </p:txBody>
        </p:sp>
        <p:cxnSp>
          <p:nvCxnSpPr>
            <p:cNvPr id="25" name="直線單箭頭接點 24"/>
            <p:cNvCxnSpPr/>
            <p:nvPr/>
          </p:nvCxnSpPr>
          <p:spPr>
            <a:xfrm flipV="1">
              <a:off x="2781257" y="4327120"/>
              <a:ext cx="415792" cy="1529502"/>
            </a:xfrm>
            <a:prstGeom prst="straightConnector1">
              <a:avLst/>
            </a:prstGeom>
            <a:ln w="38100">
              <a:solidFill>
                <a:srgbClr val="0000FF"/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單箭頭接點 25"/>
            <p:cNvCxnSpPr/>
            <p:nvPr/>
          </p:nvCxnSpPr>
          <p:spPr>
            <a:xfrm flipV="1">
              <a:off x="2360101" y="4314158"/>
              <a:ext cx="859188" cy="284638"/>
            </a:xfrm>
            <a:prstGeom prst="straightConnector1">
              <a:avLst/>
            </a:prstGeom>
            <a:ln w="38100">
              <a:solidFill>
                <a:srgbClr val="0000FF"/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文字方塊 26"/>
            <p:cNvSpPr txBox="1"/>
            <p:nvPr/>
          </p:nvSpPr>
          <p:spPr>
            <a:xfrm>
              <a:off x="2492117" y="4873574"/>
              <a:ext cx="21479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/>
                <a:t>V</a:t>
              </a:r>
              <a:endParaRPr lang="zh-TW" alt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443996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21" grpId="0" animBg="1"/>
      <p:bldP spid="41" grpId="0"/>
      <p:bldP spid="42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Three Basic Properties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Basic Property 1: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𝑑𝑒𝑡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altLang="zh-TW" dirty="0"/>
                  <a:t> </a:t>
                </a:r>
                <a:endParaRPr lang="zh-TW" altLang="en-US" dirty="0"/>
              </a:p>
              <a:p>
                <a:r>
                  <a:rPr lang="en-US" altLang="zh-TW" dirty="0"/>
                  <a:t>Basic Property 2: Exchange rows only </a:t>
                </a:r>
                <a:r>
                  <a:rPr lang="en-US" altLang="zh-TW" i="1" dirty="0"/>
                  <a:t>reverses the sign</a:t>
                </a:r>
                <a:r>
                  <a:rPr lang="en-US" altLang="zh-TW" dirty="0"/>
                  <a:t> of det (do not change absolute value)</a:t>
                </a:r>
              </a:p>
              <a:p>
                <a:r>
                  <a:rPr lang="en-US" altLang="zh-TW" dirty="0"/>
                  <a:t>Basic Property 3: Determinant is “linear” for each row</a:t>
                </a:r>
              </a:p>
              <a:p>
                <a:endParaRPr lang="en-US" altLang="zh-TW" dirty="0"/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字方塊 6"/>
          <p:cNvSpPr txBox="1"/>
          <p:nvPr/>
        </p:nvSpPr>
        <p:spPr>
          <a:xfrm>
            <a:off x="2383780" y="5277316"/>
            <a:ext cx="4406813" cy="95410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800" dirty="0"/>
              <a:t>So det is “Volume” in high dimension?</a:t>
            </a:r>
            <a:endParaRPr lang="zh-TW" altLang="en-US" sz="28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2383780" y="4159828"/>
            <a:ext cx="4406819" cy="95410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800" dirty="0"/>
              <a:t>Area in 2d and Volume in 3d have the above properties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533419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Three Basic Properties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dirty="0"/>
                  <a:t>Basic Property 1: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𝑑𝑒𝑡</m:t>
                    </m:r>
                    <m:d>
                      <m:dPr>
                        <m:ctrlP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</m:d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altLang="zh-TW" sz="2800" dirty="0"/>
                  <a:t> 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1499269" y="4269143"/>
                <a:ext cx="1850250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9269" y="4269143"/>
                <a:ext cx="1850250" cy="71846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1485162" y="5471298"/>
                <a:ext cx="186435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162" y="5471298"/>
                <a:ext cx="1864357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5198583" y="4058668"/>
                <a:ext cx="2432333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8583" y="4058668"/>
                <a:ext cx="2432333" cy="113941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5544563" y="5471297"/>
                <a:ext cx="186435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4563" y="5471297"/>
                <a:ext cx="1864357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字方塊 7"/>
          <p:cNvSpPr txBox="1"/>
          <p:nvPr/>
        </p:nvSpPr>
        <p:spPr>
          <a:xfrm>
            <a:off x="818239" y="3125242"/>
            <a:ext cx="1495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正方形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4720898" y="3125241"/>
            <a:ext cx="1851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正立方體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2465085" y="3125242"/>
            <a:ext cx="1768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面積為 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6746482" y="3137231"/>
            <a:ext cx="1768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體積為 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3" name="直線單箭頭接點 12"/>
          <p:cNvCxnSpPr>
            <a:endCxn id="8" idx="2"/>
          </p:cNvCxnSpPr>
          <p:nvPr/>
        </p:nvCxnSpPr>
        <p:spPr>
          <a:xfrm flipH="1" flipV="1">
            <a:off x="1565908" y="3648462"/>
            <a:ext cx="1084302" cy="620681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>
            <a:endCxn id="10" idx="2"/>
          </p:cNvCxnSpPr>
          <p:nvPr/>
        </p:nvCxnSpPr>
        <p:spPr>
          <a:xfrm flipV="1">
            <a:off x="2876993" y="3648462"/>
            <a:ext cx="472526" cy="620681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 flipH="1" flipV="1">
            <a:off x="5689187" y="3661165"/>
            <a:ext cx="882983" cy="409493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 flipV="1">
            <a:off x="7062774" y="3661165"/>
            <a:ext cx="410024" cy="409493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9085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Three Basic Properties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Basic Property 2:</a:t>
            </a:r>
          </a:p>
          <a:p>
            <a:pPr lvl="1"/>
            <a:r>
              <a:rPr lang="en-US" altLang="zh-TW" sz="2800" dirty="0"/>
              <a:t>Exchanging rows only reverses the sign of det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1296397" y="3635559"/>
                <a:ext cx="2714654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6397" y="3635559"/>
                <a:ext cx="2714654" cy="71846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1296397" y="4917418"/>
                <a:ext cx="2982355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6397" y="4917418"/>
                <a:ext cx="2982355" cy="71846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4572000" y="2840096"/>
                <a:ext cx="3382401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840096"/>
                <a:ext cx="3382401" cy="113941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4572000" y="4137237"/>
                <a:ext cx="3650102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137237"/>
                <a:ext cx="3650102" cy="113941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4572000" y="5469144"/>
                <a:ext cx="3382401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469144"/>
                <a:ext cx="3382401" cy="113941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FD948B6D-8DDC-43DE-AC8F-D09429C18A40}"/>
                  </a:ext>
                </a:extLst>
              </p:cNvPr>
              <p:cNvSpPr txBox="1"/>
              <p:nvPr/>
            </p:nvSpPr>
            <p:spPr>
              <a:xfrm>
                <a:off x="7559876" y="1242208"/>
                <a:ext cx="1132040" cy="7270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FD948B6D-8DDC-43DE-AC8F-D09429C18A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9876" y="1242208"/>
                <a:ext cx="1132040" cy="727059"/>
              </a:xfrm>
              <a:prstGeom prst="rect">
                <a:avLst/>
              </a:prstGeom>
              <a:blipFill>
                <a:blip r:embed="rId8"/>
                <a:stretch>
                  <a:fillRect b="-420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6E86D2A3-EE0B-41AA-ACFC-8290D754C153}"/>
                  </a:ext>
                </a:extLst>
              </p:cNvPr>
              <p:cNvSpPr txBox="1"/>
              <p:nvPr/>
            </p:nvSpPr>
            <p:spPr>
              <a:xfrm>
                <a:off x="6261501" y="1242080"/>
                <a:ext cx="1132041" cy="7271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6E86D2A3-EE0B-41AA-ACFC-8290D754C1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1501" y="1242080"/>
                <a:ext cx="1132041" cy="727187"/>
              </a:xfrm>
              <a:prstGeom prst="rect">
                <a:avLst/>
              </a:prstGeom>
              <a:blipFill>
                <a:blip r:embed="rId9"/>
                <a:stretch>
                  <a:fillRect b="-420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8561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2" grpId="0"/>
      <p:bldP spid="13" grpId="0"/>
      <p:bldP spid="14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Three Basic Properties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Basic Property 2:</a:t>
            </a:r>
          </a:p>
          <a:p>
            <a:pPr lvl="1"/>
            <a:r>
              <a:rPr lang="en-US" altLang="zh-TW" sz="2800" dirty="0"/>
              <a:t>Exchanging rows only reverses the sign of det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1260856" y="2873249"/>
            <a:ext cx="482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If a matrix A has </a:t>
            </a:r>
            <a:r>
              <a:rPr lang="en-US" altLang="zh-TW" sz="2800" b="1" i="1" u="sng" dirty="0"/>
              <a:t>2 equal rows </a:t>
            </a:r>
            <a:endParaRPr lang="zh-TW" altLang="en-US" sz="2800" b="1" i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5143139" y="3531405"/>
                <a:ext cx="2590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dirty="0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altLang="zh-TW" sz="2800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139" y="3531405"/>
                <a:ext cx="2590800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文字方塊 14"/>
          <p:cNvSpPr txBox="1"/>
          <p:nvPr/>
        </p:nvSpPr>
        <p:spPr>
          <a:xfrm>
            <a:off x="1008253" y="5895830"/>
            <a:ext cx="7381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Exchanging the two equal rows yields the same matrix</a:t>
            </a:r>
            <a:endParaRPr lang="zh-TW" altLang="en-US" sz="2400" dirty="0"/>
          </a:p>
        </p:txBody>
      </p:sp>
      <p:sp>
        <p:nvSpPr>
          <p:cNvPr id="5" name="向右箭號 4"/>
          <p:cNvSpPr/>
          <p:nvPr/>
        </p:nvSpPr>
        <p:spPr>
          <a:xfrm>
            <a:off x="4465475" y="3531405"/>
            <a:ext cx="925636" cy="5232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1403523" y="5131943"/>
                <a:ext cx="227134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dirty="0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altLang="zh-TW" sz="28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dirty="0" smtClean="0">
                          <a:latin typeface="Cambria Math" panose="02040503050406030204" pitchFamily="18" charset="0"/>
                        </a:rPr>
                        <m:t>𝐾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523" y="5131943"/>
                <a:ext cx="2271349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4901025" y="5163388"/>
                <a:ext cx="263923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dirty="0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d>
                      <m:r>
                        <a:rPr lang="en-US" altLang="zh-TW" sz="2800" b="0" i="1" dirty="0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altLang="zh-TW" sz="2800" b="0" i="1" dirty="0" smtClean="0">
                          <a:latin typeface="Cambria Math" panose="02040503050406030204" pitchFamily="18" charset="0"/>
                        </a:rPr>
                        <m:t>𝐾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1025" y="5163388"/>
                <a:ext cx="2639237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2019543" y="4473787"/>
                <a:ext cx="124118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9543" y="4473787"/>
                <a:ext cx="1241186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文字方塊 12"/>
          <p:cNvSpPr txBox="1"/>
          <p:nvPr/>
        </p:nvSpPr>
        <p:spPr>
          <a:xfrm>
            <a:off x="2914650" y="4325402"/>
            <a:ext cx="3068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exchange the two rows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5670221" y="4473787"/>
                <a:ext cx="124118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altLang="zh-TW" sz="2800" b="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2800" dirty="0"/>
                  <a:t>’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0221" y="4473787"/>
                <a:ext cx="1241186" cy="523220"/>
              </a:xfrm>
              <a:prstGeom prst="rect">
                <a:avLst/>
              </a:prstGeom>
              <a:blipFill rotWithShape="0">
                <a:blip r:embed="rId6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直線單箭頭接點 6"/>
          <p:cNvCxnSpPr/>
          <p:nvPr/>
        </p:nvCxnSpPr>
        <p:spPr>
          <a:xfrm>
            <a:off x="3014836" y="4799793"/>
            <a:ext cx="2901278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4148017" y="5181328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8017" y="5181328"/>
                <a:ext cx="349455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1928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5" grpId="0"/>
      <p:bldP spid="5" grpId="0" animBg="1"/>
      <p:bldP spid="9" grpId="0"/>
      <p:bldP spid="10" grpId="0"/>
      <p:bldP spid="12" grpId="0"/>
      <p:bldP spid="13" grpId="0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Three Basic Properties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Basic Property 3:</a:t>
            </a:r>
          </a:p>
          <a:p>
            <a:pPr lvl="1"/>
            <a:r>
              <a:rPr lang="en-US" altLang="zh-TW" sz="2800" dirty="0"/>
              <a:t>Determinant is “linear” for each row</a:t>
            </a:r>
          </a:p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1930507" y="3004810"/>
                <a:ext cx="4950842" cy="7271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zh-TW" sz="2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altLang="zh-TW" sz="2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0507" y="3004810"/>
                <a:ext cx="4950842" cy="7271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字方塊 6"/>
          <p:cNvSpPr txBox="1"/>
          <p:nvPr/>
        </p:nvSpPr>
        <p:spPr>
          <a:xfrm>
            <a:off x="628650" y="2734324"/>
            <a:ext cx="1301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i="1" u="sng" dirty="0">
                <a:solidFill>
                  <a:srgbClr val="0000FF"/>
                </a:solidFill>
              </a:rPr>
              <a:t>3-a</a:t>
            </a:r>
            <a:endParaRPr lang="zh-TW" altLang="en-US" sz="2800" b="1" i="1" u="sng" dirty="0">
              <a:solidFill>
                <a:srgbClr val="0000FF"/>
              </a:solidFill>
            </a:endParaRPr>
          </a:p>
        </p:txBody>
      </p:sp>
      <p:cxnSp>
        <p:nvCxnSpPr>
          <p:cNvPr id="9" name="直線單箭頭接點 8"/>
          <p:cNvCxnSpPr/>
          <p:nvPr/>
        </p:nvCxnSpPr>
        <p:spPr>
          <a:xfrm>
            <a:off x="1359652" y="6100397"/>
            <a:ext cx="247972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"/>
          <p:cNvCxnSpPr/>
          <p:nvPr/>
        </p:nvCxnSpPr>
        <p:spPr>
          <a:xfrm flipH="1" flipV="1">
            <a:off x="1930507" y="4169970"/>
            <a:ext cx="1" cy="239279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向右箭號 11"/>
          <p:cNvSpPr/>
          <p:nvPr/>
        </p:nvSpPr>
        <p:spPr>
          <a:xfrm>
            <a:off x="4231037" y="5098942"/>
            <a:ext cx="635431" cy="5114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4" name="直線單箭頭接點 13"/>
          <p:cNvCxnSpPr/>
          <p:nvPr/>
        </p:nvCxnSpPr>
        <p:spPr>
          <a:xfrm flipV="1">
            <a:off x="1930507" y="5815760"/>
            <a:ext cx="859188" cy="284638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5"/>
          <p:cNvCxnSpPr/>
          <p:nvPr/>
        </p:nvCxnSpPr>
        <p:spPr>
          <a:xfrm flipV="1">
            <a:off x="1944309" y="4557184"/>
            <a:ext cx="415792" cy="1529502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2630512" y="5586982"/>
            <a:ext cx="80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(</a:t>
            </a:r>
            <a:r>
              <a:rPr lang="en-US" altLang="zh-TW" dirty="0" err="1"/>
              <a:t>a,b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1983783" y="4179618"/>
            <a:ext cx="80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(</a:t>
            </a:r>
            <a:r>
              <a:rPr lang="en-US" altLang="zh-TW" dirty="0" err="1"/>
              <a:t>c,d</a:t>
            </a:r>
            <a:r>
              <a:rPr lang="en-US" altLang="zh-TW" dirty="0"/>
              <a:t>)</a:t>
            </a:r>
            <a:endParaRPr lang="zh-TW" altLang="en-US" dirty="0"/>
          </a:p>
        </p:txBody>
      </p:sp>
      <p:cxnSp>
        <p:nvCxnSpPr>
          <p:cNvPr id="21" name="直線單箭頭接點 20"/>
          <p:cNvCxnSpPr/>
          <p:nvPr/>
        </p:nvCxnSpPr>
        <p:spPr>
          <a:xfrm flipV="1">
            <a:off x="2781257" y="4327120"/>
            <a:ext cx="415792" cy="1529502"/>
          </a:xfrm>
          <a:prstGeom prst="straightConnector1">
            <a:avLst/>
          </a:prstGeom>
          <a:ln w="38100">
            <a:solidFill>
              <a:srgbClr val="0000FF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/>
          <p:nvPr/>
        </p:nvCxnSpPr>
        <p:spPr>
          <a:xfrm flipV="1">
            <a:off x="2360101" y="4314158"/>
            <a:ext cx="859188" cy="284638"/>
          </a:xfrm>
          <a:prstGeom prst="straightConnector1">
            <a:avLst/>
          </a:prstGeom>
          <a:ln w="38100">
            <a:solidFill>
              <a:srgbClr val="0000FF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/>
          <p:nvPr/>
        </p:nvCxnSpPr>
        <p:spPr>
          <a:xfrm>
            <a:off x="5005793" y="6100397"/>
            <a:ext cx="247972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/>
          <p:nvPr/>
        </p:nvCxnSpPr>
        <p:spPr>
          <a:xfrm flipH="1" flipV="1">
            <a:off x="5576648" y="4169970"/>
            <a:ext cx="1" cy="239279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單箭頭接點 24"/>
          <p:cNvCxnSpPr/>
          <p:nvPr/>
        </p:nvCxnSpPr>
        <p:spPr>
          <a:xfrm flipV="1">
            <a:off x="5576648" y="5815760"/>
            <a:ext cx="859188" cy="284638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/>
          <p:nvPr/>
        </p:nvCxnSpPr>
        <p:spPr>
          <a:xfrm flipV="1">
            <a:off x="5590450" y="4557184"/>
            <a:ext cx="415792" cy="1529502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字方塊 26"/>
          <p:cNvSpPr txBox="1"/>
          <p:nvPr/>
        </p:nvSpPr>
        <p:spPr>
          <a:xfrm>
            <a:off x="7246067" y="5488775"/>
            <a:ext cx="80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(2a,2b)</a:t>
            </a:r>
            <a:endParaRPr lang="zh-TW" altLang="en-US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5629924" y="4179618"/>
            <a:ext cx="80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(</a:t>
            </a:r>
            <a:r>
              <a:rPr lang="en-US" altLang="zh-TW" dirty="0" err="1"/>
              <a:t>c,d</a:t>
            </a:r>
            <a:r>
              <a:rPr lang="en-US" altLang="zh-TW" dirty="0"/>
              <a:t>)</a:t>
            </a:r>
            <a:endParaRPr lang="zh-TW" altLang="en-US" dirty="0"/>
          </a:p>
        </p:txBody>
      </p:sp>
      <p:cxnSp>
        <p:nvCxnSpPr>
          <p:cNvPr id="29" name="直線單箭頭接點 28"/>
          <p:cNvCxnSpPr/>
          <p:nvPr/>
        </p:nvCxnSpPr>
        <p:spPr>
          <a:xfrm flipV="1">
            <a:off x="6427398" y="4327120"/>
            <a:ext cx="415792" cy="1529502"/>
          </a:xfrm>
          <a:prstGeom prst="straightConnector1">
            <a:avLst/>
          </a:prstGeom>
          <a:ln w="38100">
            <a:solidFill>
              <a:srgbClr val="0000FF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/>
          <p:cNvCxnSpPr/>
          <p:nvPr/>
        </p:nvCxnSpPr>
        <p:spPr>
          <a:xfrm flipV="1">
            <a:off x="6006242" y="4314158"/>
            <a:ext cx="859188" cy="284638"/>
          </a:xfrm>
          <a:prstGeom prst="straightConnector1">
            <a:avLst/>
          </a:prstGeom>
          <a:ln w="38100">
            <a:solidFill>
              <a:srgbClr val="0000FF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單箭頭接點 30"/>
          <p:cNvCxnSpPr/>
          <p:nvPr/>
        </p:nvCxnSpPr>
        <p:spPr>
          <a:xfrm flipV="1">
            <a:off x="6453898" y="5531122"/>
            <a:ext cx="859188" cy="284638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字方塊 31"/>
          <p:cNvSpPr txBox="1"/>
          <p:nvPr/>
        </p:nvSpPr>
        <p:spPr>
          <a:xfrm>
            <a:off x="2403447" y="4960503"/>
            <a:ext cx="214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V</a:t>
            </a:r>
            <a:endParaRPr lang="zh-TW" altLang="en-US" sz="2800" dirty="0"/>
          </a:p>
        </p:txBody>
      </p:sp>
      <p:sp>
        <p:nvSpPr>
          <p:cNvPr id="33" name="文字方塊 32"/>
          <p:cNvSpPr txBox="1"/>
          <p:nvPr/>
        </p:nvSpPr>
        <p:spPr>
          <a:xfrm>
            <a:off x="6109421" y="4945668"/>
            <a:ext cx="214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V</a:t>
            </a:r>
            <a:endParaRPr lang="zh-TW" altLang="en-US" sz="2800" dirty="0"/>
          </a:p>
        </p:txBody>
      </p:sp>
      <p:cxnSp>
        <p:nvCxnSpPr>
          <p:cNvPr id="34" name="直線單箭頭接點 33"/>
          <p:cNvCxnSpPr/>
          <p:nvPr/>
        </p:nvCxnSpPr>
        <p:spPr>
          <a:xfrm flipV="1">
            <a:off x="6843515" y="4027651"/>
            <a:ext cx="859188" cy="284638"/>
          </a:xfrm>
          <a:prstGeom prst="straightConnector1">
            <a:avLst/>
          </a:prstGeom>
          <a:ln w="38100">
            <a:solidFill>
              <a:srgbClr val="0000FF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單箭頭接點 34"/>
          <p:cNvCxnSpPr/>
          <p:nvPr/>
        </p:nvCxnSpPr>
        <p:spPr>
          <a:xfrm flipV="1">
            <a:off x="7285056" y="4025029"/>
            <a:ext cx="415792" cy="1529502"/>
          </a:xfrm>
          <a:prstGeom prst="straightConnector1">
            <a:avLst/>
          </a:prstGeom>
          <a:ln w="38100">
            <a:solidFill>
              <a:srgbClr val="0000FF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字方塊 35"/>
          <p:cNvSpPr txBox="1"/>
          <p:nvPr/>
        </p:nvSpPr>
        <p:spPr>
          <a:xfrm>
            <a:off x="6929038" y="4739437"/>
            <a:ext cx="214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V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087279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2" grpId="0" animBg="1"/>
      <p:bldP spid="19" grpId="0"/>
      <p:bldP spid="20" grpId="0"/>
      <p:bldP spid="27" grpId="0"/>
      <p:bldP spid="28" grpId="0"/>
      <p:bldP spid="32" grpId="0"/>
      <p:bldP spid="33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Three Basic Properties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Basic Property 3:</a:t>
            </a:r>
          </a:p>
          <a:p>
            <a:pPr lvl="1"/>
            <a:r>
              <a:rPr lang="en-US" altLang="zh-TW" sz="2800" dirty="0"/>
              <a:t>Determinant is “linear” for each row</a:t>
            </a:r>
          </a:p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1930507" y="3004810"/>
                <a:ext cx="4950842" cy="7271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zh-TW" sz="2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altLang="zh-TW" sz="2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0507" y="3004810"/>
                <a:ext cx="4950842" cy="7271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字方塊 6"/>
          <p:cNvSpPr txBox="1"/>
          <p:nvPr/>
        </p:nvSpPr>
        <p:spPr>
          <a:xfrm>
            <a:off x="628650" y="2734324"/>
            <a:ext cx="1301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i="1" u="sng" dirty="0">
                <a:solidFill>
                  <a:srgbClr val="0000FF"/>
                </a:solidFill>
              </a:rPr>
              <a:t>3-a</a:t>
            </a:r>
            <a:endParaRPr lang="zh-TW" altLang="en-US" sz="2800" b="1" i="1" u="sng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文字方塊 38"/>
              <p:cNvSpPr txBox="1"/>
              <p:nvPr/>
            </p:nvSpPr>
            <p:spPr>
              <a:xfrm>
                <a:off x="639804" y="4267992"/>
                <a:ext cx="430793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Q: find </a:t>
                </a:r>
                <a14:m>
                  <m:oMath xmlns:m="http://schemas.openxmlformats.org/officeDocument/2006/math">
                    <m:r>
                      <a:rPr lang="en-US" altLang="zh-TW" sz="2800" i="1">
                        <a:latin typeface="Cambria Math" panose="02040503050406030204" pitchFamily="18" charset="0"/>
                      </a:rPr>
                      <m:t>𝑑𝑒𝑡</m:t>
                    </m:r>
                    <m:d>
                      <m:d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80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39" name="文字方塊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804" y="4267992"/>
                <a:ext cx="4307936" cy="523220"/>
              </a:xfrm>
              <a:prstGeom prst="rect">
                <a:avLst/>
              </a:prstGeom>
              <a:blipFill>
                <a:blip r:embed="rId3"/>
                <a:stretch>
                  <a:fillRect l="-2970" t="-10465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文字方塊 39"/>
              <p:cNvSpPr txBox="1"/>
              <p:nvPr/>
            </p:nvSpPr>
            <p:spPr>
              <a:xfrm>
                <a:off x="2853449" y="5979714"/>
                <a:ext cx="451777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A:</a:t>
                </a:r>
                <a14:m>
                  <m:oMath xmlns:m="http://schemas.openxmlformats.org/officeDocument/2006/math">
                    <m:r>
                      <a:rPr lang="en-US" altLang="zh-TW" sz="2800" i="1">
                        <a:latin typeface="Cambria Math" panose="02040503050406030204" pitchFamily="18" charset="0"/>
                      </a:rPr>
                      <m:t>𝑑𝑒𝑡</m:t>
                    </m:r>
                    <m:d>
                      <m:d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altLang="zh-TW" sz="28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altLang="zh-TW" sz="2800" i="1">
                        <a:latin typeface="Cambria Math" panose="02040503050406030204" pitchFamily="18" charset="0"/>
                      </a:rPr>
                      <m:t>𝑑𝑒𝑡</m:t>
                    </m:r>
                    <m:d>
                      <m:d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40" name="文字方塊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3449" y="5979714"/>
                <a:ext cx="4517771" cy="523220"/>
              </a:xfrm>
              <a:prstGeom prst="rect">
                <a:avLst/>
              </a:prstGeom>
              <a:blipFill>
                <a:blip r:embed="rId4"/>
                <a:stretch>
                  <a:fillRect l="-2699" t="-11628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文字方塊 40"/>
          <p:cNvSpPr txBox="1"/>
          <p:nvPr/>
        </p:nvSpPr>
        <p:spPr>
          <a:xfrm>
            <a:off x="1027728" y="5002178"/>
            <a:ext cx="23314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If A is n x n ……</a:t>
            </a:r>
            <a:endParaRPr lang="zh-TW" alt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8C8168B1-4F66-4D43-BBCD-FBE64A855283}"/>
                  </a:ext>
                </a:extLst>
              </p:cNvPr>
              <p:cNvSpPr txBox="1"/>
              <p:nvPr/>
            </p:nvSpPr>
            <p:spPr>
              <a:xfrm>
                <a:off x="4105874" y="4109622"/>
                <a:ext cx="2012922" cy="6572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8C8168B1-4F66-4D43-BBCD-FBE64A8552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874" y="4109622"/>
                <a:ext cx="2012922" cy="65729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BBB649E8-56E0-4898-8C99-7B7802099140}"/>
                  </a:ext>
                </a:extLst>
              </p:cNvPr>
              <p:cNvSpPr txBox="1"/>
              <p:nvPr/>
            </p:nvSpPr>
            <p:spPr>
              <a:xfrm>
                <a:off x="6143135" y="4083272"/>
                <a:ext cx="2446247" cy="6572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BBB649E8-56E0-4898-8C99-7B78020991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3135" y="4083272"/>
                <a:ext cx="2446247" cy="65729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D515DACC-2397-4C86-9BAB-E0B6B1940CDD}"/>
                  </a:ext>
                </a:extLst>
              </p:cNvPr>
              <p:cNvSpPr txBox="1"/>
              <p:nvPr/>
            </p:nvSpPr>
            <p:spPr>
              <a:xfrm>
                <a:off x="3974071" y="4935140"/>
                <a:ext cx="2616165" cy="6572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D515DACC-2397-4C86-9BAB-E0B6B1940C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4071" y="4935140"/>
                <a:ext cx="2616165" cy="65729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028E8E63-0CEC-4680-B149-96F1AC3019A8}"/>
                  </a:ext>
                </a:extLst>
              </p:cNvPr>
              <p:cNvSpPr txBox="1"/>
              <p:nvPr/>
            </p:nvSpPr>
            <p:spPr>
              <a:xfrm>
                <a:off x="6587691" y="4970321"/>
                <a:ext cx="2276328" cy="6572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028E8E63-0CEC-4680-B149-96F1AC3019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7691" y="4970321"/>
                <a:ext cx="2276328" cy="65729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3523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5" grpId="0"/>
      <p:bldP spid="6" grpId="0"/>
      <p:bldP spid="10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Three Basic Properties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Basic Property 3:</a:t>
            </a:r>
          </a:p>
          <a:p>
            <a:pPr lvl="1"/>
            <a:r>
              <a:rPr lang="en-US" altLang="zh-TW" sz="2800" dirty="0"/>
              <a:t>Determinant is “linear” for each row</a:t>
            </a:r>
          </a:p>
          <a:p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1781119" y="4230203"/>
            <a:ext cx="2305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A row of zeros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5061496" y="4298494"/>
                <a:ext cx="181312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1496" y="4298494"/>
                <a:ext cx="1813125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2089772" y="4697489"/>
                <a:ext cx="176930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Set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zh-TW" sz="2800" dirty="0"/>
                  <a:t>!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9772" y="4697489"/>
                <a:ext cx="1769306" cy="523220"/>
              </a:xfrm>
              <a:prstGeom prst="rect">
                <a:avLst/>
              </a:prstGeom>
              <a:blipFill rotWithShape="0">
                <a:blip r:embed="rId3"/>
                <a:stretch>
                  <a:fillRect l="-7241" t="-11765" b="-341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1930507" y="3004810"/>
                <a:ext cx="4950842" cy="7271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zh-TW" sz="2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altLang="zh-TW" sz="2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0507" y="3004810"/>
                <a:ext cx="4950842" cy="7271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字方塊 10"/>
          <p:cNvSpPr txBox="1"/>
          <p:nvPr/>
        </p:nvSpPr>
        <p:spPr>
          <a:xfrm>
            <a:off x="628650" y="2734324"/>
            <a:ext cx="1301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i="1" u="sng" dirty="0">
                <a:solidFill>
                  <a:srgbClr val="0000FF"/>
                </a:solidFill>
              </a:rPr>
              <a:t>3-a</a:t>
            </a:r>
            <a:endParaRPr lang="zh-TW" altLang="en-US" sz="2800" b="1" i="1" u="sng" dirty="0">
              <a:solidFill>
                <a:srgbClr val="0000FF"/>
              </a:solidFill>
            </a:endParaRPr>
          </a:p>
        </p:txBody>
      </p:sp>
      <p:sp>
        <p:nvSpPr>
          <p:cNvPr id="5" name="向右箭號 4"/>
          <p:cNvSpPr/>
          <p:nvPr/>
        </p:nvSpPr>
        <p:spPr>
          <a:xfrm>
            <a:off x="4222678" y="4360082"/>
            <a:ext cx="681925" cy="3169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1781119" y="5735323"/>
            <a:ext cx="2305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A row of zeros</a:t>
            </a:r>
            <a:endParaRPr lang="zh-TW" altLang="en-US" sz="2800" dirty="0"/>
          </a:p>
        </p:txBody>
      </p:sp>
      <p:sp>
        <p:nvSpPr>
          <p:cNvPr id="13" name="向右箭號 12"/>
          <p:cNvSpPr/>
          <p:nvPr/>
        </p:nvSpPr>
        <p:spPr>
          <a:xfrm>
            <a:off x="4222677" y="5838472"/>
            <a:ext cx="681925" cy="3169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5040632" y="5735323"/>
            <a:ext cx="3106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“volume” is zero</a:t>
            </a:r>
            <a:endParaRPr lang="zh-TW" altLang="en-US" sz="2800" dirty="0"/>
          </a:p>
        </p:txBody>
      </p:sp>
      <p:sp>
        <p:nvSpPr>
          <p:cNvPr id="14" name="向下箭號 13"/>
          <p:cNvSpPr/>
          <p:nvPr/>
        </p:nvSpPr>
        <p:spPr>
          <a:xfrm flipV="1">
            <a:off x="5768760" y="4911182"/>
            <a:ext cx="418454" cy="681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2694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5" grpId="0" animBg="1"/>
      <p:bldP spid="12" grpId="0"/>
      <p:bldP spid="13" grpId="0" animBg="1"/>
      <p:bldP spid="6" grpId="0"/>
      <p:bldP spid="14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794</Words>
  <Application>Microsoft Office PowerPoint</Application>
  <PresentationFormat>如螢幕大小 (4:3)</PresentationFormat>
  <Paragraphs>194</Paragraphs>
  <Slides>17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17</vt:i4>
      </vt:variant>
    </vt:vector>
  </HeadingPairs>
  <TitlesOfParts>
    <vt:vector size="24" baseType="lpstr">
      <vt:lpstr>微軟正黑體</vt:lpstr>
      <vt:lpstr>Arial</vt:lpstr>
      <vt:lpstr>Calibri</vt:lpstr>
      <vt:lpstr>Calibri Light</vt:lpstr>
      <vt:lpstr>Cambria Math</vt:lpstr>
      <vt:lpstr>Office 佈景主題</vt:lpstr>
      <vt:lpstr>1_Office 佈景主題</vt:lpstr>
      <vt:lpstr>Basic Properties of Determinant</vt:lpstr>
      <vt:lpstr>Determinant in High School</vt:lpstr>
      <vt:lpstr>Three Basic Properties</vt:lpstr>
      <vt:lpstr>Three Basic Properties</vt:lpstr>
      <vt:lpstr>Three Basic Properties</vt:lpstr>
      <vt:lpstr>Three Basic Properties</vt:lpstr>
      <vt:lpstr>Three Basic Properties</vt:lpstr>
      <vt:lpstr>Three Basic Properties</vt:lpstr>
      <vt:lpstr>Three Basic Properties</vt:lpstr>
      <vt:lpstr>Three Basic Properties</vt:lpstr>
      <vt:lpstr>Three Basic Properties</vt:lpstr>
      <vt:lpstr>Formulas Again</vt:lpstr>
      <vt:lpstr>Formula from Three Properties</vt:lpstr>
      <vt:lpstr>PowerPoint 簡報</vt:lpstr>
      <vt:lpstr>PowerPoint 簡報</vt:lpstr>
      <vt:lpstr>Formula from Three Properties</vt:lpstr>
      <vt:lpstr>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Properties of Determinant</dc:title>
  <dc:creator>Hung-yi Lee</dc:creator>
  <cp:lastModifiedBy>Hung-yi Lee</cp:lastModifiedBy>
  <cp:revision>8</cp:revision>
  <dcterms:created xsi:type="dcterms:W3CDTF">2020-10-22T17:40:14Z</dcterms:created>
  <dcterms:modified xsi:type="dcterms:W3CDTF">2020-11-01T08:47:40Z</dcterms:modified>
</cp:coreProperties>
</file>